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4" r:id="rId2"/>
    <p:sldId id="401" r:id="rId3"/>
    <p:sldId id="402" r:id="rId4"/>
    <p:sldId id="403" r:id="rId5"/>
    <p:sldId id="404" r:id="rId6"/>
    <p:sldId id="406" r:id="rId7"/>
    <p:sldId id="407" r:id="rId8"/>
    <p:sldId id="4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/>
    <p:restoredTop sz="94672"/>
  </p:normalViewPr>
  <p:slideViewPr>
    <p:cSldViewPr snapToGrid="0" snapToObjects="1">
      <p:cViewPr>
        <p:scale>
          <a:sx n="100" d="100"/>
          <a:sy n="100" d="100"/>
        </p:scale>
        <p:origin x="97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75D4-235F-3E49-B58D-50B8F2201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67115-103B-DF41-8DE8-5FB2A393A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90113-9FBB-6B42-9745-565318E1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2E18-F98C-A240-A506-8DCDE64D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4BD74-CC56-FE43-BC61-16CFE662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EB6F-DD7B-1943-95FC-8FF0A547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D377E-733D-B846-B100-8F1B8F1AD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CA176-A632-0248-886D-B1822DC8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704D-B0BD-BF4A-BD54-6B213AA5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6FFF5-9F62-444A-AE99-4882FE45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1121A-7BCB-AE44-863B-CB894EF91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83F7E-9A80-A84C-A6F6-E0DFE8D1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0E303-4675-D243-90CF-418BF742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9A8F-BD2A-0B40-A6E1-2046EAE1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AE1B-5B65-404D-90DD-C9A10FD3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925657"/>
            <a:ext cx="10320867" cy="905070"/>
          </a:xfrm>
        </p:spPr>
        <p:txBody>
          <a:bodyPr anchor="b">
            <a:normAutofit/>
          </a:bodyPr>
          <a:lstStyle>
            <a:lvl1pPr algn="ctr">
              <a:defRPr sz="5334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8" y="3801490"/>
            <a:ext cx="8161866" cy="2970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8" y="5510696"/>
            <a:ext cx="8161866" cy="1043515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67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6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8E4F-686E-6E4C-9D37-EE71CCFC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902E-75A6-654F-AF76-004664693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3981-F792-9947-9FC2-DE29968D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3957-2988-7943-B091-F7FA0B5D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FCC49-67AF-E347-B431-0C27863F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B214-3592-C14E-A1D1-1BD28013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5812D-B9C5-9E49-9634-7F8DBA66A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E7CC-C73A-7741-A9B1-912CDD9C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F66BF-D09E-3D4D-B290-F11F761A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DE2BF-9CB0-C748-A4C7-850E176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F0C-B03E-ED4F-85AB-D3E563BD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2E8D4-906D-BD4F-8247-6C486343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FAB34-D12A-634C-8A21-E0C43A93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3291A-A832-1146-ABBC-08CEA856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E6484-1BC3-414C-B902-8163D6DF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F3F19-2BA8-3143-99B9-6DAA6747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ACB4-A6E1-644E-B07B-5030DD84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0DF95-3BB4-DA4B-A5F1-FDE3DD855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E0935-EB9A-0047-A596-1D1D4ECD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37132-FC08-354B-BA4A-579493CC8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C7433-C337-D14B-9D97-E738BC29E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39619-9267-EE4B-A740-C11B2EBA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BD845-924E-B948-8A90-7B94DBE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4020C-1756-9C43-A3C2-7C1C28D9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3668-C575-5C42-8F97-427611A4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BA543-D57F-BF44-8974-9F562B90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E3A9B-64E9-A74C-8310-3E0E18AB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E92FD-7A05-354B-A12A-48B363D8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3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FADB7-4D0A-1346-9859-DB4911F0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C9536-CFF5-274C-8E98-C0A615FE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61648-D185-154F-9460-FAF86ABB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197E-9D6F-D042-9AFB-191F081F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396F-D129-6746-A3DB-FCB86D8A6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1384D-346E-5F41-97DE-6AA5AAA06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2AABF-D659-694C-AE0E-33D19E29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728B4-14FF-7343-BAE8-E0544BAB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26999-9109-324C-9A8C-274AEFBE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3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1B3D-0BFE-5940-A186-660BD5B4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4AE59-F428-D44A-B1DE-8F46FBEC7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17238-A600-8641-BDB2-42528D8C7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D2261-E613-4A41-B83C-1430B702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EAB14-24AE-4B43-93E2-1E762D8F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4B4BE-D9D0-4D43-8290-EEB99F34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09110-BFB6-644A-B6B6-1927796B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A9710-CF02-F349-A165-35BA37237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204D-EB1B-2845-A43F-85E070D84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1B42-B1E6-1B4A-A5D0-EF6F65333C10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14BDC-4C4B-4B42-976B-996BE4678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F1152-A6FE-2148-AF5F-A6957BCC6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9D75-4C9D-FE43-B76D-E85F105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700B6-1E6D-DF4A-AF25-59895C2E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92" y="-5407951"/>
            <a:ext cx="11613896" cy="11613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9320D4-19A1-964D-BFB1-CB62FCC1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5" y="789222"/>
            <a:ext cx="3365451" cy="993084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899D2C9-CDC5-F947-B10B-5FC1E2684F04}"/>
              </a:ext>
            </a:extLst>
          </p:cNvPr>
          <p:cNvSpPr txBox="1">
            <a:spLocks/>
          </p:cNvSpPr>
          <p:nvPr/>
        </p:nvSpPr>
        <p:spPr>
          <a:xfrm>
            <a:off x="662624" y="5210562"/>
            <a:ext cx="3250653" cy="224683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67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</a:t>
            </a:r>
            <a:endParaRPr lang="ja-JP" altLang="en-US" sz="1067" dirty="0">
              <a:solidFill>
                <a:srgbClr val="777587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A313968-5866-964C-81A9-F1DC0C554DD8}"/>
              </a:ext>
            </a:extLst>
          </p:cNvPr>
          <p:cNvSpPr txBox="1">
            <a:spLocks/>
          </p:cNvSpPr>
          <p:nvPr/>
        </p:nvSpPr>
        <p:spPr>
          <a:xfrm>
            <a:off x="662624" y="5435245"/>
            <a:ext cx="3250653" cy="402714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ja-JP" b="1" dirty="0" err="1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Wunderbar</a:t>
            </a:r>
            <a:endParaRPr lang="ja-JP" altLang="en-US" b="1" dirty="0">
              <a:solidFill>
                <a:srgbClr val="777587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A4923A-6702-D843-85D3-D6FF34F99067}"/>
              </a:ext>
            </a:extLst>
          </p:cNvPr>
          <p:cNvSpPr txBox="1">
            <a:spLocks/>
          </p:cNvSpPr>
          <p:nvPr/>
        </p:nvSpPr>
        <p:spPr>
          <a:xfrm>
            <a:off x="424085" y="2894471"/>
            <a:ext cx="6452808" cy="12039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Empirical Evidence:</a:t>
            </a:r>
          </a:p>
          <a:p>
            <a:pPr>
              <a:lnSpc>
                <a:spcPct val="100000"/>
              </a:lnSpc>
            </a:pPr>
            <a:r>
              <a:rPr lang="en-US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Communities Drive Change</a:t>
            </a:r>
            <a:endParaRPr lang="ja-JP" altLang="en-US" sz="3600" b="1" dirty="0">
              <a:solidFill>
                <a:srgbClr val="777587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A313968-5866-964C-81A9-F1DC0C554DD8}"/>
              </a:ext>
            </a:extLst>
          </p:cNvPr>
          <p:cNvSpPr txBox="1">
            <a:spLocks/>
          </p:cNvSpPr>
          <p:nvPr/>
        </p:nvSpPr>
        <p:spPr>
          <a:xfrm>
            <a:off x="4308087" y="3323415"/>
            <a:ext cx="5650922" cy="1718896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HealthTech is a global, volunteer-led, grassroots community that supports and promotes women and other under-represented groups to be future leaders in health innovation. </a:t>
            </a:r>
            <a:endParaRPr lang="ja-JP" altLang="en-US" dirty="0">
              <a:solidFill>
                <a:srgbClr val="777587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A4923A-6702-D843-85D3-D6FF34F99067}"/>
              </a:ext>
            </a:extLst>
          </p:cNvPr>
          <p:cNvSpPr txBox="1">
            <a:spLocks/>
          </p:cNvSpPr>
          <p:nvPr/>
        </p:nvSpPr>
        <p:spPr>
          <a:xfrm>
            <a:off x="4308087" y="2119490"/>
            <a:ext cx="6452808" cy="12039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ja-JP" altLang="en-US" sz="3600" b="1" dirty="0">
              <a:solidFill>
                <a:srgbClr val="777587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D875AA-87F7-D541-B431-766DEEB20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9125" y="-1319073"/>
            <a:ext cx="7486253" cy="74862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5E0B3C-D488-824B-9EFF-856C1ABEA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0" y="6341746"/>
            <a:ext cx="1150039" cy="339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59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3B4305-0E93-324D-8058-51AB27808EC9}"/>
              </a:ext>
            </a:extLst>
          </p:cNvPr>
          <p:cNvSpPr/>
          <p:nvPr/>
        </p:nvSpPr>
        <p:spPr>
          <a:xfrm>
            <a:off x="0" y="530"/>
            <a:ext cx="4798143" cy="6166651"/>
          </a:xfrm>
          <a:prstGeom prst="rect">
            <a:avLst/>
          </a:prstGeom>
          <a:solidFill>
            <a:srgbClr val="15C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320D4-19A1-964D-BFB1-CB62FCC1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934" y="429783"/>
            <a:ext cx="1514777" cy="446983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A313968-5866-964C-81A9-F1DC0C554DD8}"/>
              </a:ext>
            </a:extLst>
          </p:cNvPr>
          <p:cNvSpPr txBox="1">
            <a:spLocks/>
          </p:cNvSpPr>
          <p:nvPr/>
        </p:nvSpPr>
        <p:spPr>
          <a:xfrm>
            <a:off x="5427407" y="2763652"/>
            <a:ext cx="6114095" cy="3104123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Disposable Mucus Houses, These Zooplankton Filter the Oceans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‘Sounds’ of Space as NASA’s Cassini Dives by Saturn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Setbacks and Suits, Miami to Open Science Museum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Two Volcanoes in Hawaii Are So Close, but So Different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Threat to Wolves in and Around Yellowstone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Hunting Mushrooms, and What Makes Some Glow in the Dark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A4923A-6702-D843-85D3-D6FF34F99067}"/>
              </a:ext>
            </a:extLst>
          </p:cNvPr>
          <p:cNvSpPr txBox="1">
            <a:spLocks/>
          </p:cNvSpPr>
          <p:nvPr/>
        </p:nvSpPr>
        <p:spPr>
          <a:xfrm>
            <a:off x="5427407" y="2119490"/>
            <a:ext cx="6452808" cy="12039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ja-JP" altLang="en-US" sz="3600" b="1" dirty="0">
              <a:solidFill>
                <a:srgbClr val="777587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178EBE-44E5-2C45-A536-A125CCB8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0" y="6341746"/>
            <a:ext cx="1150039" cy="339356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97204E-59D4-8746-A5BE-1A6ABBF750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-4100366" y="-1337231"/>
            <a:ext cx="7523305" cy="75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8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3B4305-0E93-324D-8058-51AB27808EC9}"/>
              </a:ext>
            </a:extLst>
          </p:cNvPr>
          <p:cNvSpPr/>
          <p:nvPr/>
        </p:nvSpPr>
        <p:spPr>
          <a:xfrm>
            <a:off x="0" y="530"/>
            <a:ext cx="12192000" cy="3111062"/>
          </a:xfrm>
          <a:prstGeom prst="rect">
            <a:avLst/>
          </a:prstGeom>
          <a:solidFill>
            <a:srgbClr val="F3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320D4-19A1-964D-BFB1-CB62FCC1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0" y="6265341"/>
            <a:ext cx="1150039" cy="339356"/>
          </a:xfrm>
          <a:prstGeom prst="rect">
            <a:avLst/>
          </a:prstGeom>
          <a:noFill/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A313968-5866-964C-81A9-F1DC0C554DD8}"/>
              </a:ext>
            </a:extLst>
          </p:cNvPr>
          <p:cNvSpPr txBox="1">
            <a:spLocks/>
          </p:cNvSpPr>
          <p:nvPr/>
        </p:nvSpPr>
        <p:spPr>
          <a:xfrm>
            <a:off x="928980" y="3678736"/>
            <a:ext cx="6114095" cy="3104123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Disposable Mucus Houses, These Zooplankton Filter the Oceans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‘Sounds’ of Space as NASA’s Cassini Dives by Saturn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Setbacks and Suits, Miami to Open Science Museum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Two Volcanoes in Hawaii Are So Close, but So Different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Threat to Wolves in and Around Yellowstone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Hunting Mushrooms, and What Makes Some Glow in the Dark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A4923A-6702-D843-85D3-D6FF34F99067}"/>
              </a:ext>
            </a:extLst>
          </p:cNvPr>
          <p:cNvSpPr txBox="1">
            <a:spLocks/>
          </p:cNvSpPr>
          <p:nvPr/>
        </p:nvSpPr>
        <p:spPr>
          <a:xfrm>
            <a:off x="928979" y="1181509"/>
            <a:ext cx="6452808" cy="12039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3600" b="1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ja-JP" altLang="en-US" sz="3600" b="1" dirty="0">
              <a:solidFill>
                <a:schemeClr val="bg1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7639B-3F5D-5649-8D5E-FE54A37AA5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3866590" y="-5137871"/>
            <a:ext cx="7523305" cy="75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7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3B4305-0E93-324D-8058-51AB27808EC9}"/>
              </a:ext>
            </a:extLst>
          </p:cNvPr>
          <p:cNvSpPr/>
          <p:nvPr/>
        </p:nvSpPr>
        <p:spPr>
          <a:xfrm>
            <a:off x="0" y="530"/>
            <a:ext cx="4957011" cy="6086649"/>
          </a:xfrm>
          <a:prstGeom prst="rect">
            <a:avLst/>
          </a:prstGeom>
          <a:solidFill>
            <a:srgbClr val="F3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320D4-19A1-964D-BFB1-CB62FCC1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0" y="6265341"/>
            <a:ext cx="1150039" cy="339356"/>
          </a:xfrm>
          <a:prstGeom prst="rect">
            <a:avLst/>
          </a:prstGeom>
          <a:noFill/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A313968-5866-964C-81A9-F1DC0C554DD8}"/>
              </a:ext>
            </a:extLst>
          </p:cNvPr>
          <p:cNvSpPr txBox="1">
            <a:spLocks/>
          </p:cNvSpPr>
          <p:nvPr/>
        </p:nvSpPr>
        <p:spPr>
          <a:xfrm>
            <a:off x="5577615" y="2385434"/>
            <a:ext cx="6114095" cy="3104123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Disposable Mucus Houses, These Zooplankton Filter the Oceans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‘Sounds’ of Space as NASA’s Cassini Dives by Saturn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Setbacks and Suits, Miami to Open Science Museum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Two Volcanoes in Hawaii Are So Close, but So Different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Threat to Wolves in and Around Yellowstone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Hunting Mushrooms, and What Makes Some Glow in the Dark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A4923A-6702-D843-85D3-D6FF34F99067}"/>
              </a:ext>
            </a:extLst>
          </p:cNvPr>
          <p:cNvSpPr txBox="1">
            <a:spLocks/>
          </p:cNvSpPr>
          <p:nvPr/>
        </p:nvSpPr>
        <p:spPr>
          <a:xfrm>
            <a:off x="1041275" y="2385434"/>
            <a:ext cx="3081547" cy="1721874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3600" b="1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ja-JP" altLang="en-US" sz="3600" b="1" dirty="0">
              <a:solidFill>
                <a:schemeClr val="bg1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5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2E8369-1D77-0F49-845A-A30A98300D02}"/>
              </a:ext>
            </a:extLst>
          </p:cNvPr>
          <p:cNvSpPr txBox="1">
            <a:spLocks/>
          </p:cNvSpPr>
          <p:nvPr/>
        </p:nvSpPr>
        <p:spPr>
          <a:xfrm>
            <a:off x="186630" y="128954"/>
            <a:ext cx="11782631" cy="12039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us for OHT</a:t>
            </a:r>
            <a:r>
              <a:rPr lang="en-GB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’s</a:t>
            </a:r>
            <a:r>
              <a:rPr lang="en-US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en-US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conference!</a:t>
            </a:r>
          </a:p>
          <a:p>
            <a:pPr algn="ctr">
              <a:lnSpc>
                <a:spcPct val="100000"/>
              </a:lnSpc>
            </a:pPr>
            <a:r>
              <a:rPr lang="en-GB" altLang="ja-JP" sz="20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altLang="ja-JP" sz="2000" baseline="300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altLang="ja-JP" sz="20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June, 2020</a:t>
            </a:r>
          </a:p>
          <a:p>
            <a:pPr algn="ctr">
              <a:lnSpc>
                <a:spcPct val="100000"/>
              </a:lnSpc>
            </a:pPr>
            <a:r>
              <a:rPr lang="en-GB" altLang="ja-JP" sz="20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Friends House, London, UK</a:t>
            </a:r>
          </a:p>
          <a:p>
            <a:pPr algn="ctr">
              <a:lnSpc>
                <a:spcPct val="100000"/>
              </a:lnSpc>
            </a:pPr>
            <a:r>
              <a:rPr lang="en-GB" altLang="ja-JP" sz="20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</a:t>
            </a:r>
            <a:r>
              <a:rPr lang="en-GB" altLang="ja-JP" sz="2000" dirty="0" err="1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www.humansofhealthtech.com</a:t>
            </a:r>
            <a:endParaRPr lang="en-GB" altLang="ja-JP" sz="2000" dirty="0">
              <a:solidFill>
                <a:srgbClr val="777587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C31EB8-EFAF-134D-8FD6-048A0C3A3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3" y="2417116"/>
            <a:ext cx="9120554" cy="37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F82AFC-7124-F54B-9AB7-6D2F6EC30856}"/>
              </a:ext>
            </a:extLst>
          </p:cNvPr>
          <p:cNvSpPr/>
          <p:nvPr/>
        </p:nvSpPr>
        <p:spPr>
          <a:xfrm>
            <a:off x="0" y="0"/>
            <a:ext cx="3435507" cy="6086649"/>
          </a:xfrm>
          <a:prstGeom prst="rect">
            <a:avLst/>
          </a:prstGeom>
          <a:solidFill>
            <a:srgbClr val="15C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2D49B-962E-164B-B27D-5E61A4D6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0" y="6265341"/>
            <a:ext cx="1150039" cy="339356"/>
          </a:xfrm>
          <a:prstGeom prst="rect">
            <a:avLst/>
          </a:prstGeom>
          <a:noFill/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340633E-C8D0-254E-A89A-90ACEA66E8DE}"/>
              </a:ext>
            </a:extLst>
          </p:cNvPr>
          <p:cNvSpPr txBox="1">
            <a:spLocks/>
          </p:cNvSpPr>
          <p:nvPr/>
        </p:nvSpPr>
        <p:spPr>
          <a:xfrm>
            <a:off x="353960" y="345618"/>
            <a:ext cx="2600255" cy="1721874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3600" b="1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I get involved?</a:t>
            </a:r>
            <a:endParaRPr lang="ja-JP" altLang="en-US" sz="3600" b="1" dirty="0">
              <a:solidFill>
                <a:schemeClr val="bg1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49C96A0-CD70-CB45-8B6F-E02B63D30B44}"/>
              </a:ext>
            </a:extLst>
          </p:cNvPr>
          <p:cNvSpPr txBox="1">
            <a:spLocks/>
          </p:cNvSpPr>
          <p:nvPr/>
        </p:nvSpPr>
        <p:spPr>
          <a:xfrm>
            <a:off x="4323247" y="714185"/>
            <a:ext cx="6192354" cy="3104123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Log-on to the OHT website and update your information to: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77587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463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Subscribe to the OHT newsletter</a:t>
            </a:r>
          </a:p>
          <a:p>
            <a:pPr marL="1371463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updates from the Hub</a:t>
            </a:r>
          </a:p>
          <a:p>
            <a:pPr marL="1371463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a Hero (aka mentor)</a:t>
            </a:r>
          </a:p>
          <a:p>
            <a:pPr lvl="1" indent="0">
              <a:buNone/>
            </a:pPr>
            <a:endParaRPr lang="en-US" sz="2400" dirty="0">
              <a:solidFill>
                <a:srgbClr val="777587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us on Twitter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77587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the OHT community Slack workspace!</a:t>
            </a:r>
          </a:p>
          <a:p>
            <a:endParaRPr lang="en-US" dirty="0">
              <a:solidFill>
                <a:srgbClr val="777587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F3CE1-FB36-064E-9BA2-803AD1A10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33" y="4692187"/>
            <a:ext cx="1742832" cy="17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5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700B6-1E6D-DF4A-AF25-59895C2E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6282" y="-5580475"/>
            <a:ext cx="24135544" cy="24135544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A4923A-6702-D843-85D3-D6FF34F99067}"/>
              </a:ext>
            </a:extLst>
          </p:cNvPr>
          <p:cNvSpPr txBox="1">
            <a:spLocks/>
          </p:cNvSpPr>
          <p:nvPr/>
        </p:nvSpPr>
        <p:spPr>
          <a:xfrm>
            <a:off x="6728108" y="4297991"/>
            <a:ext cx="6452808" cy="12039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3600" b="1" dirty="0">
                <a:solidFill>
                  <a:srgbClr val="777587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ja-JP" altLang="en-US" sz="3600" b="1" dirty="0">
              <a:solidFill>
                <a:srgbClr val="777587"/>
              </a:solidFill>
              <a:latin typeface="Trebuchet MS" panose="020B070302020209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9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304</Words>
  <Application>Microsoft Macintosh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</dc:title>
  <dc:creator>Microsoft Office User</dc:creator>
  <cp:lastModifiedBy>Mackintosh, Maxine</cp:lastModifiedBy>
  <cp:revision>8</cp:revision>
  <dcterms:created xsi:type="dcterms:W3CDTF">2018-09-13T10:39:15Z</dcterms:created>
  <dcterms:modified xsi:type="dcterms:W3CDTF">2019-12-08T13:51:05Z</dcterms:modified>
</cp:coreProperties>
</file>